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59" r:id="rId3"/>
    <p:sldId id="339" r:id="rId4"/>
    <p:sldId id="290" r:id="rId5"/>
    <p:sldId id="279" r:id="rId6"/>
    <p:sldId id="335" r:id="rId7"/>
    <p:sldId id="269" r:id="rId8"/>
    <p:sldId id="281" r:id="rId9"/>
    <p:sldId id="342" r:id="rId10"/>
    <p:sldId id="334" r:id="rId11"/>
    <p:sldId id="337" r:id="rId12"/>
    <p:sldId id="338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99"/>
    <a:srgbClr val="FFFFFF"/>
    <a:srgbClr val="6699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86410"/>
  </p:normalViewPr>
  <p:slideViewPr>
    <p:cSldViewPr>
      <p:cViewPr varScale="1">
        <p:scale>
          <a:sx n="66" d="100"/>
          <a:sy n="66" d="100"/>
        </p:scale>
        <p:origin x="123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84B40-C5EB-4433-A1F1-ED5D20876A5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45542A-A655-42A9-9799-6F568F0D5225}">
      <dgm:prSet phldrT="[Text]" custT="1"/>
      <dgm:spPr/>
      <dgm:t>
        <a:bodyPr/>
        <a:lstStyle/>
        <a:p>
          <a:r>
            <a:rPr lang="en-US" sz="2000" dirty="0"/>
            <a:t>DPS receives reports live 24/7; two way dialogue when reporter logs back in</a:t>
          </a:r>
        </a:p>
      </dgm:t>
    </dgm:pt>
    <dgm:pt modelId="{50660D73-D9CC-4588-B5FF-F27A087F2EAB}" type="parTrans" cxnId="{6A70EDB0-613B-451E-9D2A-C5D510565EE2}">
      <dgm:prSet/>
      <dgm:spPr/>
      <dgm:t>
        <a:bodyPr/>
        <a:lstStyle/>
        <a:p>
          <a:endParaRPr lang="en-US"/>
        </a:p>
      </dgm:t>
    </dgm:pt>
    <dgm:pt modelId="{3E686D9A-C080-4EE2-8901-BFAB68BF5E67}" type="sibTrans" cxnId="{6A70EDB0-613B-451E-9D2A-C5D510565EE2}">
      <dgm:prSet/>
      <dgm:spPr/>
      <dgm:t>
        <a:bodyPr/>
        <a:lstStyle/>
        <a:p>
          <a:endParaRPr lang="en-US"/>
        </a:p>
      </dgm:t>
    </dgm:pt>
    <dgm:pt modelId="{00D254F3-0C6A-4D3B-9609-9BD6CF2BF95D}">
      <dgm:prSet phldrT="[Text]" custT="1"/>
      <dgm:spPr/>
      <dgm:t>
        <a:bodyPr/>
        <a:lstStyle/>
        <a:p>
          <a:r>
            <a:rPr lang="en-US" sz="1800" dirty="0"/>
            <a:t>Active threat of school violence  or suicide to law enforcement 24/7</a:t>
          </a:r>
        </a:p>
      </dgm:t>
    </dgm:pt>
    <dgm:pt modelId="{339775B2-60C4-4D33-AF05-72FFFDF55321}" type="parTrans" cxnId="{FB4532C0-5D53-490A-87CD-9E5519A558E8}">
      <dgm:prSet/>
      <dgm:spPr>
        <a:ln w="25400"/>
      </dgm:spPr>
      <dgm:t>
        <a:bodyPr/>
        <a:lstStyle/>
        <a:p>
          <a:endParaRPr lang="en-US" dirty="0"/>
        </a:p>
      </dgm:t>
    </dgm:pt>
    <dgm:pt modelId="{14C813ED-0D26-41FE-BE1A-C99F2AFE547A}" type="sibTrans" cxnId="{FB4532C0-5D53-490A-87CD-9E5519A558E8}">
      <dgm:prSet/>
      <dgm:spPr/>
      <dgm:t>
        <a:bodyPr/>
        <a:lstStyle/>
        <a:p>
          <a:endParaRPr lang="en-US"/>
        </a:p>
      </dgm:t>
    </dgm:pt>
    <dgm:pt modelId="{EC1E12B9-E254-4787-98F3-F14E672B3E99}">
      <dgm:prSet phldrT="[Text]" custT="1"/>
      <dgm:spPr/>
      <dgm:t>
        <a:bodyPr/>
        <a:lstStyle/>
        <a:p>
          <a:r>
            <a:rPr lang="en-US" sz="1800" b="1" dirty="0"/>
            <a:t>School Team</a:t>
          </a:r>
        </a:p>
        <a:p>
          <a:r>
            <a:rPr lang="en-US" sz="1800" dirty="0"/>
            <a:t> receives report and responds timely during school hours</a:t>
          </a:r>
        </a:p>
      </dgm:t>
    </dgm:pt>
    <dgm:pt modelId="{F8AB1F4E-BDDC-4C29-9C3C-394E8700B5DE}" type="parTrans" cxnId="{32467571-1E7A-4178-AAF2-157EEE391D77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F6EF0A6A-9FBB-4F46-A28A-6BC6FBF38813}" type="sibTrans" cxnId="{32467571-1E7A-4178-AAF2-157EEE391D77}">
      <dgm:prSet/>
      <dgm:spPr/>
      <dgm:t>
        <a:bodyPr/>
        <a:lstStyle/>
        <a:p>
          <a:endParaRPr lang="en-US"/>
        </a:p>
      </dgm:t>
    </dgm:pt>
    <dgm:pt modelId="{B0401FC0-FB2F-4E81-B61E-5C905ECCEE2A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/>
            <a:t>Active 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suicide</a:t>
          </a:r>
          <a:r>
            <a:rPr lang="en-US" sz="1800" dirty="0"/>
            <a:t> received to SV hotline bridged to Crisis Call Hotline while LE dispatched</a:t>
          </a:r>
        </a:p>
      </dgm:t>
    </dgm:pt>
    <dgm:pt modelId="{E859B091-11E0-458D-B6A3-2BF2CA8AFE47}" type="parTrans" cxnId="{4CAD7CD6-8012-4AD3-82BF-994D4F23F212}">
      <dgm:prSet/>
      <dgm:spPr>
        <a:ln w="254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D97E868A-8ECC-4E0C-A580-6052007E1E5B}" type="sibTrans" cxnId="{4CAD7CD6-8012-4AD3-82BF-994D4F23F212}">
      <dgm:prSet/>
      <dgm:spPr/>
      <dgm:t>
        <a:bodyPr/>
        <a:lstStyle/>
        <a:p>
          <a:endParaRPr lang="en-US"/>
        </a:p>
      </dgm:t>
    </dgm:pt>
    <dgm:pt modelId="{978A5F51-B991-4BF3-A4D6-89AE834929F8}" type="pres">
      <dgm:prSet presAssocID="{2DE84B40-C5EB-4433-A1F1-ED5D20876A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7420FD-E168-467E-B6AB-92E028A32C5F}" type="pres">
      <dgm:prSet presAssocID="{2A45542A-A655-42A9-9799-6F568F0D5225}" presName="hierRoot1" presStyleCnt="0"/>
      <dgm:spPr/>
    </dgm:pt>
    <dgm:pt modelId="{8711B546-17CC-4989-BB93-22A39F943B21}" type="pres">
      <dgm:prSet presAssocID="{2A45542A-A655-42A9-9799-6F568F0D5225}" presName="composite" presStyleCnt="0"/>
      <dgm:spPr/>
    </dgm:pt>
    <dgm:pt modelId="{C0103626-39E1-40FE-8308-E0256D05B5D2}" type="pres">
      <dgm:prSet presAssocID="{2A45542A-A655-42A9-9799-6F568F0D5225}" presName="background" presStyleLbl="node0" presStyleIdx="0" presStyleCnt="1"/>
      <dgm:spPr/>
    </dgm:pt>
    <dgm:pt modelId="{4B816B9D-F733-4BBA-91CA-8F26507C73F5}" type="pres">
      <dgm:prSet presAssocID="{2A45542A-A655-42A9-9799-6F568F0D5225}" presName="text" presStyleLbl="fgAcc0" presStyleIdx="0" presStyleCnt="1" custScaleX="504862" custScaleY="471972" custLinFactNeighborX="-37225" custLinFactNeighborY="-17534">
        <dgm:presLayoutVars>
          <dgm:chPref val="3"/>
        </dgm:presLayoutVars>
      </dgm:prSet>
      <dgm:spPr/>
    </dgm:pt>
    <dgm:pt modelId="{C6DCA8F7-C90A-4D1C-9E4D-4372E46E337C}" type="pres">
      <dgm:prSet presAssocID="{2A45542A-A655-42A9-9799-6F568F0D5225}" presName="hierChild2" presStyleCnt="0"/>
      <dgm:spPr/>
    </dgm:pt>
    <dgm:pt modelId="{389AECEF-DD83-49F5-9829-8ECDADC858B5}" type="pres">
      <dgm:prSet presAssocID="{339775B2-60C4-4D33-AF05-72FFFDF55321}" presName="Name10" presStyleLbl="parChTrans1D2" presStyleIdx="0" presStyleCnt="2"/>
      <dgm:spPr/>
    </dgm:pt>
    <dgm:pt modelId="{1AE7031F-D4E5-4EAD-92B7-ECA0E1A2A8A9}" type="pres">
      <dgm:prSet presAssocID="{00D254F3-0C6A-4D3B-9609-9BD6CF2BF95D}" presName="hierRoot2" presStyleCnt="0"/>
      <dgm:spPr/>
    </dgm:pt>
    <dgm:pt modelId="{939CBDFB-D7A5-4136-9DFA-6898F2D39793}" type="pres">
      <dgm:prSet presAssocID="{00D254F3-0C6A-4D3B-9609-9BD6CF2BF95D}" presName="composite2" presStyleCnt="0"/>
      <dgm:spPr/>
    </dgm:pt>
    <dgm:pt modelId="{DEE48316-8EC0-4611-9D8F-FDB51D949A2A}" type="pres">
      <dgm:prSet presAssocID="{00D254F3-0C6A-4D3B-9609-9BD6CF2BF95D}" presName="background2" presStyleLbl="node2" presStyleIdx="0" presStyleCnt="2"/>
      <dgm:spPr/>
    </dgm:pt>
    <dgm:pt modelId="{DB42637F-5900-4CB4-A19B-BBF5523A3CC0}" type="pres">
      <dgm:prSet presAssocID="{00D254F3-0C6A-4D3B-9609-9BD6CF2BF95D}" presName="text2" presStyleLbl="fgAcc2" presStyleIdx="0" presStyleCnt="2" custScaleX="467240" custScaleY="370982" custLinFactX="-100000" custLinFactNeighborX="-120027" custLinFactNeighborY="-20352">
        <dgm:presLayoutVars>
          <dgm:chPref val="3"/>
        </dgm:presLayoutVars>
      </dgm:prSet>
      <dgm:spPr/>
    </dgm:pt>
    <dgm:pt modelId="{AE7786F2-22CB-4CF7-99C6-DBAB2C4A91A0}" type="pres">
      <dgm:prSet presAssocID="{00D254F3-0C6A-4D3B-9609-9BD6CF2BF95D}" presName="hierChild3" presStyleCnt="0"/>
      <dgm:spPr/>
    </dgm:pt>
    <dgm:pt modelId="{51918469-732E-4160-B97D-06F3ABBB884E}" type="pres">
      <dgm:prSet presAssocID="{F8AB1F4E-BDDC-4C29-9C3C-394E8700B5DE}" presName="Name17" presStyleLbl="parChTrans1D3" presStyleIdx="0" presStyleCnt="1"/>
      <dgm:spPr/>
    </dgm:pt>
    <dgm:pt modelId="{CCA9C81B-C319-4124-81DC-7189703FA507}" type="pres">
      <dgm:prSet presAssocID="{EC1E12B9-E254-4787-98F3-F14E672B3E99}" presName="hierRoot3" presStyleCnt="0"/>
      <dgm:spPr/>
    </dgm:pt>
    <dgm:pt modelId="{8172B726-58FD-401D-9B27-E9780E4CC033}" type="pres">
      <dgm:prSet presAssocID="{EC1E12B9-E254-4787-98F3-F14E672B3E99}" presName="composite3" presStyleCnt="0"/>
      <dgm:spPr/>
    </dgm:pt>
    <dgm:pt modelId="{88EADE99-C1B0-48D6-8372-07C6B0F477CF}" type="pres">
      <dgm:prSet presAssocID="{EC1E12B9-E254-4787-98F3-F14E672B3E99}" presName="background3" presStyleLbl="node3" presStyleIdx="0" presStyleCnt="1"/>
      <dgm:spPr/>
    </dgm:pt>
    <dgm:pt modelId="{9BD8A954-1E9F-4334-A5FC-7D0713D2A362}" type="pres">
      <dgm:prSet presAssocID="{EC1E12B9-E254-4787-98F3-F14E672B3E99}" presName="text3" presStyleLbl="fgAcc3" presStyleIdx="0" presStyleCnt="1" custScaleX="650034" custScaleY="300493" custLinFactX="100000" custLinFactNeighborX="138595" custLinFactNeighborY="-14099">
        <dgm:presLayoutVars>
          <dgm:chPref val="3"/>
        </dgm:presLayoutVars>
      </dgm:prSet>
      <dgm:spPr/>
    </dgm:pt>
    <dgm:pt modelId="{A19839CE-6780-4FF6-BF34-CA70B6BAAD1D}" type="pres">
      <dgm:prSet presAssocID="{EC1E12B9-E254-4787-98F3-F14E672B3E99}" presName="hierChild4" presStyleCnt="0"/>
      <dgm:spPr/>
    </dgm:pt>
    <dgm:pt modelId="{E6DC994E-E3B3-46D2-B544-8FEAE1505AD4}" type="pres">
      <dgm:prSet presAssocID="{E859B091-11E0-458D-B6A3-2BF2CA8AFE47}" presName="Name10" presStyleLbl="parChTrans1D2" presStyleIdx="1" presStyleCnt="2"/>
      <dgm:spPr/>
    </dgm:pt>
    <dgm:pt modelId="{C56431DF-FB5B-4399-BED4-75FDCAD37B7D}" type="pres">
      <dgm:prSet presAssocID="{B0401FC0-FB2F-4E81-B61E-5C905ECCEE2A}" presName="hierRoot2" presStyleCnt="0"/>
      <dgm:spPr/>
    </dgm:pt>
    <dgm:pt modelId="{FE1DFA75-2FE7-4579-9F86-577F454FF720}" type="pres">
      <dgm:prSet presAssocID="{B0401FC0-FB2F-4E81-B61E-5C905ECCEE2A}" presName="composite2" presStyleCnt="0"/>
      <dgm:spPr/>
    </dgm:pt>
    <dgm:pt modelId="{39088144-E1D0-4215-B1D2-EFF04A78F260}" type="pres">
      <dgm:prSet presAssocID="{B0401FC0-FB2F-4E81-B61E-5C905ECCEE2A}" presName="background2" presStyleLbl="node2" presStyleIdx="1" presStyleCnt="2"/>
      <dgm:spPr>
        <a:solidFill>
          <a:schemeClr val="bg2">
            <a:lumMod val="75000"/>
          </a:schemeClr>
        </a:solidFill>
      </dgm:spPr>
    </dgm:pt>
    <dgm:pt modelId="{A964FF14-F088-411E-BD0C-78E9A5FB52C6}" type="pres">
      <dgm:prSet presAssocID="{B0401FC0-FB2F-4E81-B61E-5C905ECCEE2A}" presName="text2" presStyleLbl="fgAcc2" presStyleIdx="1" presStyleCnt="2" custScaleX="504405" custScaleY="421448" custLinFactX="7026" custLinFactNeighborX="100000" custLinFactNeighborY="-21298">
        <dgm:presLayoutVars>
          <dgm:chPref val="3"/>
        </dgm:presLayoutVars>
      </dgm:prSet>
      <dgm:spPr/>
    </dgm:pt>
    <dgm:pt modelId="{103B1CB3-A8D3-4732-A6FB-0A2C2053B186}" type="pres">
      <dgm:prSet presAssocID="{B0401FC0-FB2F-4E81-B61E-5C905ECCEE2A}" presName="hierChild3" presStyleCnt="0"/>
      <dgm:spPr/>
    </dgm:pt>
  </dgm:ptLst>
  <dgm:cxnLst>
    <dgm:cxn modelId="{B0CDDE20-044A-498C-A99D-B51D3227AACF}" type="presOf" srcId="{2DE84B40-C5EB-4433-A1F1-ED5D20876A5C}" destId="{978A5F51-B991-4BF3-A4D6-89AE834929F8}" srcOrd="0" destOrd="0" presId="urn:microsoft.com/office/officeart/2005/8/layout/hierarchy1"/>
    <dgm:cxn modelId="{4385CB4B-8CE3-4814-AECB-CCC62CCF952E}" type="presOf" srcId="{00D254F3-0C6A-4D3B-9609-9BD6CF2BF95D}" destId="{DB42637F-5900-4CB4-A19B-BBF5523A3CC0}" srcOrd="0" destOrd="0" presId="urn:microsoft.com/office/officeart/2005/8/layout/hierarchy1"/>
    <dgm:cxn modelId="{32467571-1E7A-4178-AAF2-157EEE391D77}" srcId="{00D254F3-0C6A-4D3B-9609-9BD6CF2BF95D}" destId="{EC1E12B9-E254-4787-98F3-F14E672B3E99}" srcOrd="0" destOrd="0" parTransId="{F8AB1F4E-BDDC-4C29-9C3C-394E8700B5DE}" sibTransId="{F6EF0A6A-9FBB-4F46-A28A-6BC6FBF38813}"/>
    <dgm:cxn modelId="{AF6B8752-CE55-4371-9702-A62CA40FC7ED}" type="presOf" srcId="{E859B091-11E0-458D-B6A3-2BF2CA8AFE47}" destId="{E6DC994E-E3B3-46D2-B544-8FEAE1505AD4}" srcOrd="0" destOrd="0" presId="urn:microsoft.com/office/officeart/2005/8/layout/hierarchy1"/>
    <dgm:cxn modelId="{6A70EDB0-613B-451E-9D2A-C5D510565EE2}" srcId="{2DE84B40-C5EB-4433-A1F1-ED5D20876A5C}" destId="{2A45542A-A655-42A9-9799-6F568F0D5225}" srcOrd="0" destOrd="0" parTransId="{50660D73-D9CC-4588-B5FF-F27A087F2EAB}" sibTransId="{3E686D9A-C080-4EE2-8901-BFAB68BF5E67}"/>
    <dgm:cxn modelId="{FB4532C0-5D53-490A-87CD-9E5519A558E8}" srcId="{2A45542A-A655-42A9-9799-6F568F0D5225}" destId="{00D254F3-0C6A-4D3B-9609-9BD6CF2BF95D}" srcOrd="0" destOrd="0" parTransId="{339775B2-60C4-4D33-AF05-72FFFDF55321}" sibTransId="{14C813ED-0D26-41FE-BE1A-C99F2AFE547A}"/>
    <dgm:cxn modelId="{4F1032CC-BA5C-4031-ABC4-E91D2FCEFCF1}" type="presOf" srcId="{F8AB1F4E-BDDC-4C29-9C3C-394E8700B5DE}" destId="{51918469-732E-4160-B97D-06F3ABBB884E}" srcOrd="0" destOrd="0" presId="urn:microsoft.com/office/officeart/2005/8/layout/hierarchy1"/>
    <dgm:cxn modelId="{4CAD7CD6-8012-4AD3-82BF-994D4F23F212}" srcId="{2A45542A-A655-42A9-9799-6F568F0D5225}" destId="{B0401FC0-FB2F-4E81-B61E-5C905ECCEE2A}" srcOrd="1" destOrd="0" parTransId="{E859B091-11E0-458D-B6A3-2BF2CA8AFE47}" sibTransId="{D97E868A-8ECC-4E0C-A580-6052007E1E5B}"/>
    <dgm:cxn modelId="{A44E7AD8-9FED-4395-A6CB-07163663B729}" type="presOf" srcId="{2A45542A-A655-42A9-9799-6F568F0D5225}" destId="{4B816B9D-F733-4BBA-91CA-8F26507C73F5}" srcOrd="0" destOrd="0" presId="urn:microsoft.com/office/officeart/2005/8/layout/hierarchy1"/>
    <dgm:cxn modelId="{F8BF1ADC-98EB-47F8-ACC7-1689EEDB0B0B}" type="presOf" srcId="{B0401FC0-FB2F-4E81-B61E-5C905ECCEE2A}" destId="{A964FF14-F088-411E-BD0C-78E9A5FB52C6}" srcOrd="0" destOrd="0" presId="urn:microsoft.com/office/officeart/2005/8/layout/hierarchy1"/>
    <dgm:cxn modelId="{07F88BE9-5F5F-411A-9C59-690DBD60EC75}" type="presOf" srcId="{339775B2-60C4-4D33-AF05-72FFFDF55321}" destId="{389AECEF-DD83-49F5-9829-8ECDADC858B5}" srcOrd="0" destOrd="0" presId="urn:microsoft.com/office/officeart/2005/8/layout/hierarchy1"/>
    <dgm:cxn modelId="{FC8C67FC-95B3-4913-A8A9-997DB4FE6E0E}" type="presOf" srcId="{EC1E12B9-E254-4787-98F3-F14E672B3E99}" destId="{9BD8A954-1E9F-4334-A5FC-7D0713D2A362}" srcOrd="0" destOrd="0" presId="urn:microsoft.com/office/officeart/2005/8/layout/hierarchy1"/>
    <dgm:cxn modelId="{F23A890B-FBF5-4B22-8C90-E60D20B3D838}" type="presParOf" srcId="{978A5F51-B991-4BF3-A4D6-89AE834929F8}" destId="{5C7420FD-E168-467E-B6AB-92E028A32C5F}" srcOrd="0" destOrd="0" presId="urn:microsoft.com/office/officeart/2005/8/layout/hierarchy1"/>
    <dgm:cxn modelId="{274F9EAB-65E9-41AC-97EE-E099FC5E5423}" type="presParOf" srcId="{5C7420FD-E168-467E-B6AB-92E028A32C5F}" destId="{8711B546-17CC-4989-BB93-22A39F943B21}" srcOrd="0" destOrd="0" presId="urn:microsoft.com/office/officeart/2005/8/layout/hierarchy1"/>
    <dgm:cxn modelId="{9969DFD8-8CB6-47A1-804D-290F160D41D4}" type="presParOf" srcId="{8711B546-17CC-4989-BB93-22A39F943B21}" destId="{C0103626-39E1-40FE-8308-E0256D05B5D2}" srcOrd="0" destOrd="0" presId="urn:microsoft.com/office/officeart/2005/8/layout/hierarchy1"/>
    <dgm:cxn modelId="{7C3BA650-E28E-4030-8C3F-183204A9E5A0}" type="presParOf" srcId="{8711B546-17CC-4989-BB93-22A39F943B21}" destId="{4B816B9D-F733-4BBA-91CA-8F26507C73F5}" srcOrd="1" destOrd="0" presId="urn:microsoft.com/office/officeart/2005/8/layout/hierarchy1"/>
    <dgm:cxn modelId="{156A9461-4003-4EEB-91B2-C40306F9B071}" type="presParOf" srcId="{5C7420FD-E168-467E-B6AB-92E028A32C5F}" destId="{C6DCA8F7-C90A-4D1C-9E4D-4372E46E337C}" srcOrd="1" destOrd="0" presId="urn:microsoft.com/office/officeart/2005/8/layout/hierarchy1"/>
    <dgm:cxn modelId="{29658ADB-7553-473A-9DE6-FA1412783809}" type="presParOf" srcId="{C6DCA8F7-C90A-4D1C-9E4D-4372E46E337C}" destId="{389AECEF-DD83-49F5-9829-8ECDADC858B5}" srcOrd="0" destOrd="0" presId="urn:microsoft.com/office/officeart/2005/8/layout/hierarchy1"/>
    <dgm:cxn modelId="{39C5597C-8BB4-4504-BA03-5A71A3ACB06C}" type="presParOf" srcId="{C6DCA8F7-C90A-4D1C-9E4D-4372E46E337C}" destId="{1AE7031F-D4E5-4EAD-92B7-ECA0E1A2A8A9}" srcOrd="1" destOrd="0" presId="urn:microsoft.com/office/officeart/2005/8/layout/hierarchy1"/>
    <dgm:cxn modelId="{C4923F04-1A93-448D-8F3E-5FAB432AB72D}" type="presParOf" srcId="{1AE7031F-D4E5-4EAD-92B7-ECA0E1A2A8A9}" destId="{939CBDFB-D7A5-4136-9DFA-6898F2D39793}" srcOrd="0" destOrd="0" presId="urn:microsoft.com/office/officeart/2005/8/layout/hierarchy1"/>
    <dgm:cxn modelId="{F501F4B1-420E-4DD7-A293-55F76A2313A5}" type="presParOf" srcId="{939CBDFB-D7A5-4136-9DFA-6898F2D39793}" destId="{DEE48316-8EC0-4611-9D8F-FDB51D949A2A}" srcOrd="0" destOrd="0" presId="urn:microsoft.com/office/officeart/2005/8/layout/hierarchy1"/>
    <dgm:cxn modelId="{8624B796-5D62-476D-ACA8-E621B1365589}" type="presParOf" srcId="{939CBDFB-D7A5-4136-9DFA-6898F2D39793}" destId="{DB42637F-5900-4CB4-A19B-BBF5523A3CC0}" srcOrd="1" destOrd="0" presId="urn:microsoft.com/office/officeart/2005/8/layout/hierarchy1"/>
    <dgm:cxn modelId="{EB4D088A-C8D6-4646-925F-03DDE874BFC7}" type="presParOf" srcId="{1AE7031F-D4E5-4EAD-92B7-ECA0E1A2A8A9}" destId="{AE7786F2-22CB-4CF7-99C6-DBAB2C4A91A0}" srcOrd="1" destOrd="0" presId="urn:microsoft.com/office/officeart/2005/8/layout/hierarchy1"/>
    <dgm:cxn modelId="{6CA9107B-1DC2-4F41-8299-071ED7C186DE}" type="presParOf" srcId="{AE7786F2-22CB-4CF7-99C6-DBAB2C4A91A0}" destId="{51918469-732E-4160-B97D-06F3ABBB884E}" srcOrd="0" destOrd="0" presId="urn:microsoft.com/office/officeart/2005/8/layout/hierarchy1"/>
    <dgm:cxn modelId="{0684A66B-35A2-4DD0-B66A-07A45390E063}" type="presParOf" srcId="{AE7786F2-22CB-4CF7-99C6-DBAB2C4A91A0}" destId="{CCA9C81B-C319-4124-81DC-7189703FA507}" srcOrd="1" destOrd="0" presId="urn:microsoft.com/office/officeart/2005/8/layout/hierarchy1"/>
    <dgm:cxn modelId="{437E7130-61BF-4CCB-BF63-741E932D4318}" type="presParOf" srcId="{CCA9C81B-C319-4124-81DC-7189703FA507}" destId="{8172B726-58FD-401D-9B27-E9780E4CC033}" srcOrd="0" destOrd="0" presId="urn:microsoft.com/office/officeart/2005/8/layout/hierarchy1"/>
    <dgm:cxn modelId="{D9CB60EC-A90E-4C71-973C-422422E7B582}" type="presParOf" srcId="{8172B726-58FD-401D-9B27-E9780E4CC033}" destId="{88EADE99-C1B0-48D6-8372-07C6B0F477CF}" srcOrd="0" destOrd="0" presId="urn:microsoft.com/office/officeart/2005/8/layout/hierarchy1"/>
    <dgm:cxn modelId="{735FEE22-E8BD-435A-96C2-2E951EDFDF75}" type="presParOf" srcId="{8172B726-58FD-401D-9B27-E9780E4CC033}" destId="{9BD8A954-1E9F-4334-A5FC-7D0713D2A362}" srcOrd="1" destOrd="0" presId="urn:microsoft.com/office/officeart/2005/8/layout/hierarchy1"/>
    <dgm:cxn modelId="{AE6758D3-A74E-463A-9190-B012F45A35F1}" type="presParOf" srcId="{CCA9C81B-C319-4124-81DC-7189703FA507}" destId="{A19839CE-6780-4FF6-BF34-CA70B6BAAD1D}" srcOrd="1" destOrd="0" presId="urn:microsoft.com/office/officeart/2005/8/layout/hierarchy1"/>
    <dgm:cxn modelId="{B8C2390B-D1D7-4D85-8EF3-186045E29CC4}" type="presParOf" srcId="{C6DCA8F7-C90A-4D1C-9E4D-4372E46E337C}" destId="{E6DC994E-E3B3-46D2-B544-8FEAE1505AD4}" srcOrd="2" destOrd="0" presId="urn:microsoft.com/office/officeart/2005/8/layout/hierarchy1"/>
    <dgm:cxn modelId="{83E9D546-1ECB-4118-8035-C6004FA142BA}" type="presParOf" srcId="{C6DCA8F7-C90A-4D1C-9E4D-4372E46E337C}" destId="{C56431DF-FB5B-4399-BED4-75FDCAD37B7D}" srcOrd="3" destOrd="0" presId="urn:microsoft.com/office/officeart/2005/8/layout/hierarchy1"/>
    <dgm:cxn modelId="{59C7AA27-DCCD-4F2D-8F89-EEC4A58CE700}" type="presParOf" srcId="{C56431DF-FB5B-4399-BED4-75FDCAD37B7D}" destId="{FE1DFA75-2FE7-4579-9F86-577F454FF720}" srcOrd="0" destOrd="0" presId="urn:microsoft.com/office/officeart/2005/8/layout/hierarchy1"/>
    <dgm:cxn modelId="{68037B8C-0328-4C58-985C-02FCE3F0C2FD}" type="presParOf" srcId="{FE1DFA75-2FE7-4579-9F86-577F454FF720}" destId="{39088144-E1D0-4215-B1D2-EFF04A78F260}" srcOrd="0" destOrd="0" presId="urn:microsoft.com/office/officeart/2005/8/layout/hierarchy1"/>
    <dgm:cxn modelId="{3045BE28-DDB4-4134-B6B7-3540CCA5D2B5}" type="presParOf" srcId="{FE1DFA75-2FE7-4579-9F86-577F454FF720}" destId="{A964FF14-F088-411E-BD0C-78E9A5FB52C6}" srcOrd="1" destOrd="0" presId="urn:microsoft.com/office/officeart/2005/8/layout/hierarchy1"/>
    <dgm:cxn modelId="{F774CE86-9219-497C-8339-DAE81F7FFF42}" type="presParOf" srcId="{C56431DF-FB5B-4399-BED4-75FDCAD37B7D}" destId="{103B1CB3-A8D3-4732-A6FB-0A2C2053B186}" srcOrd="1" destOrd="0" presId="urn:microsoft.com/office/officeart/2005/8/layout/hierarchy1"/>
  </dgm:cxnLst>
  <dgm:bg>
    <a:solidFill>
      <a:schemeClr val="lt1">
        <a:hueOff val="0"/>
        <a:satOff val="0"/>
        <a:lumOff val="0"/>
      </a:schemeClr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C994E-E3B3-46D2-B544-8FEAE1505AD4}">
      <dsp:nvSpPr>
        <dsp:cNvPr id="0" name=""/>
        <dsp:cNvSpPr/>
      </dsp:nvSpPr>
      <dsp:spPr>
        <a:xfrm>
          <a:off x="3520301" y="1496520"/>
          <a:ext cx="2127279" cy="135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82"/>
              </a:lnTo>
              <a:lnTo>
                <a:pt x="2127279" y="87782"/>
              </a:lnTo>
              <a:lnTo>
                <a:pt x="2127279" y="135729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18469-732E-4160-B97D-06F3ABBB884E}">
      <dsp:nvSpPr>
        <dsp:cNvPr id="0" name=""/>
        <dsp:cNvSpPr/>
      </dsp:nvSpPr>
      <dsp:spPr>
        <a:xfrm>
          <a:off x="1151627" y="2854604"/>
          <a:ext cx="2225637" cy="171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29"/>
              </a:lnTo>
              <a:lnTo>
                <a:pt x="2225637" y="123129"/>
              </a:lnTo>
              <a:lnTo>
                <a:pt x="2225637" y="171075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AECEF-DD83-49F5-9829-8ECDADC858B5}">
      <dsp:nvSpPr>
        <dsp:cNvPr id="0" name=""/>
        <dsp:cNvSpPr/>
      </dsp:nvSpPr>
      <dsp:spPr>
        <a:xfrm>
          <a:off x="1151627" y="1496520"/>
          <a:ext cx="2368674" cy="138838"/>
        </a:xfrm>
        <a:custGeom>
          <a:avLst/>
          <a:gdLst/>
          <a:ahLst/>
          <a:cxnLst/>
          <a:rect l="0" t="0" r="0" b="0"/>
          <a:pathLst>
            <a:path>
              <a:moveTo>
                <a:pt x="2368674" y="0"/>
              </a:moveTo>
              <a:lnTo>
                <a:pt x="2368674" y="90891"/>
              </a:lnTo>
              <a:lnTo>
                <a:pt x="0" y="90891"/>
              </a:lnTo>
              <a:lnTo>
                <a:pt x="0" y="13883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03626-39E1-40FE-8308-E0256D05B5D2}">
      <dsp:nvSpPr>
        <dsp:cNvPr id="0" name=""/>
        <dsp:cNvSpPr/>
      </dsp:nvSpPr>
      <dsp:spPr>
        <a:xfrm>
          <a:off x="2213808" y="-54631"/>
          <a:ext cx="2612987" cy="15511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16B9D-F733-4BBA-91CA-8F26507C73F5}">
      <dsp:nvSpPr>
        <dsp:cNvPr id="0" name=""/>
        <dsp:cNvSpPr/>
      </dsp:nvSpPr>
      <dsp:spPr>
        <a:xfrm>
          <a:off x="2271315" y="0"/>
          <a:ext cx="2612987" cy="155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DPS receives reports live 24/7; two way dialogue when reporter logs back in</a:t>
          </a:r>
        </a:p>
      </dsp:txBody>
      <dsp:txXfrm>
        <a:off x="2316747" y="45432"/>
        <a:ext cx="2522123" cy="1460288"/>
      </dsp:txXfrm>
    </dsp:sp>
    <dsp:sp modelId="{DEE48316-8EC0-4611-9D8F-FDB51D949A2A}">
      <dsp:nvSpPr>
        <dsp:cNvPr id="0" name=""/>
        <dsp:cNvSpPr/>
      </dsp:nvSpPr>
      <dsp:spPr>
        <a:xfrm>
          <a:off x="-57507" y="1635359"/>
          <a:ext cx="2418268" cy="12192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637F-5900-4CB4-A19B-BBF5523A3CC0}">
      <dsp:nvSpPr>
        <dsp:cNvPr id="0" name=""/>
        <dsp:cNvSpPr/>
      </dsp:nvSpPr>
      <dsp:spPr>
        <a:xfrm>
          <a:off x="0" y="1689991"/>
          <a:ext cx="2418268" cy="1219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Active threat of school violence  or suicide to law enforcement 24/7</a:t>
          </a:r>
        </a:p>
      </dsp:txBody>
      <dsp:txXfrm>
        <a:off x="35710" y="1725701"/>
        <a:ext cx="2346848" cy="1147825"/>
      </dsp:txXfrm>
    </dsp:sp>
    <dsp:sp modelId="{88EADE99-C1B0-48D6-8372-07C6B0F477CF}">
      <dsp:nvSpPr>
        <dsp:cNvPr id="0" name=""/>
        <dsp:cNvSpPr/>
      </dsp:nvSpPr>
      <dsp:spPr>
        <a:xfrm>
          <a:off x="1695091" y="3025680"/>
          <a:ext cx="3364345" cy="98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8A954-1E9F-4334-A5FC-7D0713D2A362}">
      <dsp:nvSpPr>
        <dsp:cNvPr id="0" name=""/>
        <dsp:cNvSpPr/>
      </dsp:nvSpPr>
      <dsp:spPr>
        <a:xfrm>
          <a:off x="1752598" y="3080312"/>
          <a:ext cx="3364345" cy="987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School Team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receives report and responds timely during school hours</a:t>
          </a:r>
        </a:p>
      </dsp:txBody>
      <dsp:txXfrm>
        <a:off x="1781523" y="3109237"/>
        <a:ext cx="3306495" cy="929730"/>
      </dsp:txXfrm>
    </dsp:sp>
    <dsp:sp modelId="{39088144-E1D0-4215-B1D2-EFF04A78F260}">
      <dsp:nvSpPr>
        <dsp:cNvPr id="0" name=""/>
        <dsp:cNvSpPr/>
      </dsp:nvSpPr>
      <dsp:spPr>
        <a:xfrm>
          <a:off x="4342270" y="1632250"/>
          <a:ext cx="2610621" cy="138510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4FF14-F088-411E-BD0C-78E9A5FB52C6}">
      <dsp:nvSpPr>
        <dsp:cNvPr id="0" name=""/>
        <dsp:cNvSpPr/>
      </dsp:nvSpPr>
      <dsp:spPr>
        <a:xfrm>
          <a:off x="4399777" y="1686881"/>
          <a:ext cx="2610621" cy="138510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Active 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suicide</a:t>
          </a:r>
          <a:r>
            <a:rPr lang="en-US" sz="1800" kern="1200" dirty="0"/>
            <a:t> received to SV hotline bridged to Crisis Call Hotline while LE dispatched</a:t>
          </a:r>
        </a:p>
      </dsp:txBody>
      <dsp:txXfrm>
        <a:off x="4440345" y="1727449"/>
        <a:ext cx="2529485" cy="1303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855E9-75D9-4F77-91CD-286E51244851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260D-8F0E-483D-B91D-0172D8B6E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4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8BA7-46A1-4869-BA1E-95EE023BDC33}" type="datetime1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D4C1-DFC6-4F65-B5A0-C843B1AE5B06}" type="datetime1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2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ADB-6AAE-4FDB-891E-6457AF4D21FD}" type="datetime1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5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160E-AE7E-4827-9BFD-8CE5C0848533}" type="datetime1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EE97-CD9F-4B86-B378-0E68539E5FF8}" type="datetime1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B6DF-8B14-40EB-AE0D-DC919812911B}" type="datetime1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8A35-1088-4CAF-B400-3E6371F1FBB2}" type="datetime1">
              <a:rPr lang="en-US" smtClean="0"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3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DF2E-ADC3-4EE2-9C31-568FA4A3C11A}" type="datetime1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CE6-5981-4866-B41E-DE9731D8E4FC}" type="datetime1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8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E6FE-D257-4524-8C9D-C8D78C007947}" type="datetime1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3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67F-74EB-4BBB-AF9B-7FCB69A48A39}" type="datetime1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614A-5B81-46FC-8C27-9FC249A61498}" type="datetime1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7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afevoicenv.org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voicenv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goo.gl/images/p7f2v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466791"/>
            <a:ext cx="8610600" cy="1294771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US" sz="7200" b="1" i="1" dirty="0">
                <a:solidFill>
                  <a:srgbClr val="0099CC"/>
                </a:solidFill>
                <a:latin typeface="Century Gothic" panose="020B0502020202020204" pitchFamily="34" charset="0"/>
              </a:rPr>
              <a:t>Empowering Nevada’s students to use their </a:t>
            </a:r>
            <a:r>
              <a:rPr lang="en-US" sz="7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voices</a:t>
            </a:r>
            <a:r>
              <a:rPr lang="en-US" sz="72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7200" b="1" i="1" dirty="0">
                <a:solidFill>
                  <a:srgbClr val="0099CC"/>
                </a:solidFill>
                <a:latin typeface="Century Gothic" panose="020B0502020202020204" pitchFamily="34" charset="0"/>
              </a:rPr>
              <a:t>to keep their friends, themselves and their schools</a:t>
            </a:r>
            <a:r>
              <a:rPr lang="en-US" sz="72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7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safe.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C5A5F3F-CB4E-466F-AEF5-8CF4C4445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1E286BB-25B6-4E47-B55F-A8881E24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36" y="-267800"/>
            <a:ext cx="6366328" cy="38197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FD74D2-48EB-4E43-B22D-0AF87E9F73D4}"/>
              </a:ext>
            </a:extLst>
          </p:cNvPr>
          <p:cNvSpPr txBox="1"/>
          <p:nvPr/>
        </p:nvSpPr>
        <p:spPr>
          <a:xfrm>
            <a:off x="838200" y="468442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Mobile app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Hotline: 1.833.216.7233</a:t>
            </a:r>
            <a:r>
              <a:rPr lang="en-US" sz="2400" b="1" dirty="0"/>
              <a:t>, </a:t>
            </a:r>
            <a:r>
              <a:rPr lang="en-US" sz="2400" b="1" dirty="0">
                <a:hlinkClick r:id="rId4"/>
              </a:rPr>
              <a:t>www.safevoicenv.org</a:t>
            </a:r>
            <a:r>
              <a:rPr lang="en-US" sz="24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3A57A-1107-4E54-A14C-7AF5C1F25F84}"/>
              </a:ext>
            </a:extLst>
          </p:cNvPr>
          <p:cNvSpPr txBox="1"/>
          <p:nvPr/>
        </p:nvSpPr>
        <p:spPr>
          <a:xfrm>
            <a:off x="2895600" y="5791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Partnership for School Safety 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and Student Well-Being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0CB48-F4B3-4D64-B9CD-591AA6584C08}"/>
              </a:ext>
            </a:extLst>
          </p:cNvPr>
          <p:cNvSpPr txBox="1"/>
          <p:nvPr/>
        </p:nvSpPr>
        <p:spPr>
          <a:xfrm>
            <a:off x="304800" y="228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Parents, Grandparents, and caring adults,  Welcome to….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4E3010-68A2-4667-9D3E-6B74C601CBDE}"/>
              </a:ext>
            </a:extLst>
          </p:cNvPr>
          <p:cNvSpPr/>
          <p:nvPr/>
        </p:nvSpPr>
        <p:spPr>
          <a:xfrm>
            <a:off x="457200" y="3200400"/>
            <a:ext cx="84582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Nevada’s live  24/7/365 tip reporting system for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School Safety and Student Well-Being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Anonymous if the reporter chooses to be, always confidential</a:t>
            </a:r>
          </a:p>
        </p:txBody>
      </p:sp>
    </p:spTree>
    <p:extLst>
      <p:ext uri="{BB962C8B-B14F-4D97-AF65-F5344CB8AC3E}">
        <p14:creationId xmlns:p14="http://schemas.microsoft.com/office/powerpoint/2010/main" val="7864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F46AC5-7259-491E-8F47-8A266F74E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8" y="1070079"/>
            <a:ext cx="2013042" cy="4392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71FC8E-AA8D-4562-820D-99703CA5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96" y="169150"/>
            <a:ext cx="2332493" cy="3327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850AF1-617E-49D6-8235-8A41985A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438" y="188354"/>
            <a:ext cx="2441859" cy="3441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0D42A-18A6-4F75-A289-F70077B3A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11" y="3667515"/>
            <a:ext cx="1555237" cy="2146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86CB06-5213-492E-B5B7-22A67AF24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667515"/>
            <a:ext cx="1537841" cy="2064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B83E83-F8AB-4BED-9419-2082250DF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538" y="3645502"/>
            <a:ext cx="1630666" cy="223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2A37C8-DB45-4C86-BA2E-BF278FEF2448}"/>
              </a:ext>
            </a:extLst>
          </p:cNvPr>
          <p:cNvSpPr txBox="1"/>
          <p:nvPr/>
        </p:nvSpPr>
        <p:spPr>
          <a:xfrm>
            <a:off x="315828" y="188354"/>
            <a:ext cx="173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Rack Card,</a:t>
            </a:r>
          </a:p>
          <a:p>
            <a:r>
              <a:rPr lang="en-US" dirty="0"/>
              <a:t>English and Spanish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CA7BE7-7025-4752-9C24-E918CE812F7C}"/>
              </a:ext>
            </a:extLst>
          </p:cNvPr>
          <p:cNvSpPr txBox="1"/>
          <p:nvPr/>
        </p:nvSpPr>
        <p:spPr>
          <a:xfrm>
            <a:off x="4701989" y="1318932"/>
            <a:ext cx="1918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Hallway Posters  	          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3B967-51C8-45CF-B4F0-EB28490BB72C}"/>
              </a:ext>
            </a:extLst>
          </p:cNvPr>
          <p:cNvSpPr txBox="1"/>
          <p:nvPr/>
        </p:nvSpPr>
        <p:spPr>
          <a:xfrm>
            <a:off x="4701989" y="3254352"/>
            <a:ext cx="215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Classroom posters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5AA6092F-827A-4363-BF50-F9E5C67A89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3600"/>
            <a:ext cx="2340897" cy="860488"/>
          </a:xfrm>
          <a:prstGeom prst="rect">
            <a:avLst/>
          </a:prstGeom>
        </p:spPr>
      </p:pic>
      <p:sp>
        <p:nvSpPr>
          <p:cNvPr id="16" name="Wave 15">
            <a:extLst>
              <a:ext uri="{FF2B5EF4-FFF2-40B4-BE49-F238E27FC236}">
                <a16:creationId xmlns:a16="http://schemas.microsoft.com/office/drawing/2014/main" id="{067E7D48-CEB7-42B0-A33E-FD6116AEE087}"/>
              </a:ext>
            </a:extLst>
          </p:cNvPr>
          <p:cNvSpPr/>
          <p:nvPr/>
        </p:nvSpPr>
        <p:spPr>
          <a:xfrm>
            <a:off x="838200" y="762000"/>
            <a:ext cx="7604567" cy="4623448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Applaud your student(s) for standing up for each other and themselves, for </a:t>
            </a:r>
            <a:r>
              <a:rPr lang="en-US" sz="3200" b="1" i="1" u="sng" dirty="0">
                <a:solidFill>
                  <a:schemeClr val="accent3">
                    <a:lumMod val="75000"/>
                  </a:schemeClr>
                </a:solidFill>
              </a:rPr>
              <a:t>owning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school climate and safety.</a:t>
            </a:r>
          </a:p>
          <a:p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Where else can we get the community 					    involved?</a:t>
            </a:r>
          </a:p>
        </p:txBody>
      </p:sp>
    </p:spTree>
    <p:extLst>
      <p:ext uri="{BB962C8B-B14F-4D97-AF65-F5344CB8AC3E}">
        <p14:creationId xmlns:p14="http://schemas.microsoft.com/office/powerpoint/2010/main" val="29972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0DBA3-224B-4443-B871-8DF9702C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0"/>
            <a:ext cx="65845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51D24-777E-49F2-B23A-322DD6FB0091}"/>
              </a:ext>
            </a:extLst>
          </p:cNvPr>
          <p:cNvSpPr txBox="1"/>
          <p:nvPr/>
        </p:nvSpPr>
        <p:spPr>
          <a:xfrm>
            <a:off x="182301" y="76200"/>
            <a:ext cx="2362200" cy="674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Using the Mobile App</a:t>
            </a:r>
          </a:p>
          <a:p>
            <a:r>
              <a:rPr lang="en-US" dirty="0"/>
              <a:t> </a:t>
            </a:r>
            <a:r>
              <a:rPr lang="en-US" i="1" dirty="0"/>
              <a:t>Download from app store – FREE</a:t>
            </a:r>
          </a:p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i="1" dirty="0"/>
              <a:t>Submit a Tip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NOTE: upper right corner language (Spanish) dropdown</a:t>
            </a:r>
          </a:p>
          <a:p>
            <a:pPr marL="342900" indent="-342900">
              <a:buAutoNum type="arabicPeriod"/>
            </a:pPr>
            <a:r>
              <a:rPr lang="en-US" dirty="0"/>
              <a:t>Type school name, will auto-populate</a:t>
            </a:r>
          </a:p>
          <a:p>
            <a:pPr marL="342900" indent="-342900">
              <a:buAutoNum type="arabicPeriod"/>
            </a:pPr>
            <a:r>
              <a:rPr lang="en-US" dirty="0"/>
              <a:t>Select Event Type</a:t>
            </a:r>
          </a:p>
          <a:p>
            <a:pPr marL="342900" indent="-342900">
              <a:buAutoNum type="arabicPeriod"/>
            </a:pPr>
            <a:r>
              <a:rPr lang="en-US" dirty="0"/>
              <a:t>Describe event, more information in drop downs </a:t>
            </a:r>
            <a:r>
              <a:rPr lang="en-US" dirty="0">
                <a:solidFill>
                  <a:srgbClr val="C00000"/>
                </a:solidFill>
              </a:rPr>
              <a:t>NOTE: student must use name to self report!</a:t>
            </a:r>
          </a:p>
          <a:p>
            <a:pPr marL="342900" indent="-342900">
              <a:buAutoNum type="arabicPeriod"/>
            </a:pPr>
            <a:r>
              <a:rPr lang="en-US" dirty="0"/>
              <a:t>Submit and screenshot tip number and password.  </a:t>
            </a:r>
            <a:r>
              <a:rPr lang="en-US" dirty="0">
                <a:solidFill>
                  <a:srgbClr val="C00000"/>
                </a:solidFill>
              </a:rPr>
              <a:t>LOG BACK IN to dialog with DPS</a:t>
            </a:r>
          </a:p>
          <a:p>
            <a:pPr marL="342900" indent="-342900">
              <a:buAutoNum type="arabi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927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3CAA2-FA79-4D12-AC22-42F5D4DFB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592584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2E1026-86F4-4822-8FE6-91DBAE72CE3D}"/>
              </a:ext>
            </a:extLst>
          </p:cNvPr>
          <p:cNvSpPr txBox="1"/>
          <p:nvPr/>
        </p:nvSpPr>
        <p:spPr>
          <a:xfrm>
            <a:off x="228600" y="381000"/>
            <a:ext cx="243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Reporting from </a:t>
            </a:r>
            <a:r>
              <a:rPr lang="en-US" sz="2000" b="1" dirty="0">
                <a:hlinkClick r:id="rId3"/>
              </a:rPr>
              <a:t>www.safevoicenv.org</a:t>
            </a:r>
            <a:endParaRPr lang="en-US" sz="2000" b="1" dirty="0"/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Same process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Language choices in upper right corner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Log back in (please!) to get questions from DPS Comm Specialist or to give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46197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7893-3A3E-4C67-8AEF-EE4B6932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A message from David King, an Assistant Principle in Colorado about Safe2Tell, which uses the same technology and similar approach 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D332-2CD5-4452-83AA-688D2C8D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071968"/>
            <a:ext cx="6447501" cy="3639670"/>
          </a:xfrm>
        </p:spPr>
        <p:txBody>
          <a:bodyPr>
            <a:normAutofit/>
          </a:bodyPr>
          <a:lstStyle/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https://goo.gl/images/p7f2vk</a:t>
            </a:r>
            <a:endParaRPr lang="en-US" sz="2400" dirty="0"/>
          </a:p>
          <a:p>
            <a:r>
              <a:rPr lang="en-US" sz="2400" dirty="0"/>
              <a:t>And finally,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F5B79-D5BF-422C-A0D3-7013C7B9F0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61" y="2450473"/>
            <a:ext cx="2183048" cy="1132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3C2BFE47-D650-48DA-98C5-9E3E1DA09361}"/>
              </a:ext>
            </a:extLst>
          </p:cNvPr>
          <p:cNvSpPr/>
          <p:nvPr/>
        </p:nvSpPr>
        <p:spPr>
          <a:xfrm>
            <a:off x="4119141" y="1314450"/>
            <a:ext cx="4516859" cy="3970117"/>
          </a:xfrm>
          <a:prstGeom prst="sun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Thank you! for all the care you share with your child and youth!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8555677-CF90-4F0C-B4B8-58533923B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867400"/>
            <a:ext cx="2340897" cy="8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B6A1-0966-4C80-9B90-0880D40B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Nevada’s Approach to Tip Reporting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F631-C68D-4BD7-92F8-D4194B0111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Theory of Change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Safe Schools + 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Student Care + 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Student Empowerment = </a:t>
            </a:r>
          </a:p>
          <a:p>
            <a:pPr marL="0" indent="0" algn="ctr">
              <a:buNone/>
            </a:pPr>
            <a:endParaRPr lang="en-US" sz="975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Positive School Climate 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Student Success</a:t>
            </a:r>
            <a:endParaRPr lang="en-US" sz="21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12EB4-4CD3-4AAC-B3AC-B6C05A7B62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3366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Bottom Line</a:t>
            </a:r>
          </a:p>
          <a:p>
            <a:pPr marL="0" indent="0">
              <a:buNone/>
            </a:pPr>
            <a:endParaRPr lang="en-US" b="1" dirty="0">
              <a:solidFill>
                <a:srgbClr val="3366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SafeVoice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>
                <a:solidFill>
                  <a:srgbClr val="009999"/>
                </a:solidFill>
                <a:latin typeface="+mj-lt"/>
              </a:rPr>
              <a:t>is another door in the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Wrong Door approach </a:t>
            </a:r>
            <a:r>
              <a:rPr lang="en-US" sz="2100" dirty="0">
                <a:solidFill>
                  <a:srgbClr val="009999"/>
                </a:solidFill>
                <a:latin typeface="+mj-lt"/>
              </a:rPr>
              <a:t>to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 safety &amp; student wellness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9999"/>
                </a:solidFill>
                <a:latin typeface="+mj-lt"/>
              </a:rPr>
              <a:t>When students go through the door, a system of supports is waiting for them</a:t>
            </a:r>
          </a:p>
          <a:p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05256F7-4BD9-4D66-ACD8-A4DE60DBD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B6A1-0966-4C80-9B90-0880D40B5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SafeVoice is now a requirement for all public schools per NRS (SB212 of 2017 session), also</a:t>
            </a: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5D3EBD6A-AB92-4247-9B35-85B6020103D9}"/>
              </a:ext>
            </a:extLst>
          </p:cNvPr>
          <p:cNvSpPr/>
          <p:nvPr/>
        </p:nvSpPr>
        <p:spPr>
          <a:xfrm>
            <a:off x="533400" y="1518792"/>
            <a:ext cx="1725081" cy="176793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WHY bring on SafeVoice?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152A6F7B-7B7B-4827-9B73-0F74BB4D1144}"/>
              </a:ext>
            </a:extLst>
          </p:cNvPr>
          <p:cNvSpPr/>
          <p:nvPr/>
        </p:nvSpPr>
        <p:spPr>
          <a:xfrm>
            <a:off x="2684481" y="1752600"/>
            <a:ext cx="5926119" cy="3695252"/>
          </a:xfrm>
          <a:prstGeom prst="hexagon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It’s undeniable,  many of our students are facing emotional and mental health challenges, and our schools are faced with threats to student, staff and school safety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2100" b="1" dirty="0"/>
              <a:t> </a:t>
            </a:r>
            <a:r>
              <a:rPr lang="en-US" sz="2700" b="1" dirty="0"/>
              <a:t>SafeVoice</a:t>
            </a:r>
            <a:r>
              <a:rPr lang="en-US" sz="2100" b="1" dirty="0"/>
              <a:t> is an </a:t>
            </a:r>
            <a:r>
              <a:rPr lang="en-US" sz="2100" b="1" dirty="0">
                <a:solidFill>
                  <a:srgbClr val="FFFF00"/>
                </a:solidFill>
              </a:rPr>
              <a:t>Early Warning System</a:t>
            </a:r>
            <a:r>
              <a:rPr lang="en-US" sz="2100" b="1" dirty="0"/>
              <a:t> and a PREVENTION, INTERVENTION, and SUPPORT Tool for the whole school community</a:t>
            </a:r>
            <a:endParaRPr lang="en-US" sz="2100" b="1" u="sn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73D764-E4CC-45F2-A741-80C4D0F06932}"/>
              </a:ext>
            </a:extLst>
          </p:cNvPr>
          <p:cNvSpPr/>
          <p:nvPr/>
        </p:nvSpPr>
        <p:spPr>
          <a:xfrm>
            <a:off x="1828800" y="5342188"/>
            <a:ext cx="7144472" cy="55399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Why:  Save lives. Power learning.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05256F7-4BD9-4D66-ACD8-A4DE60DBD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229685-A0CF-45AA-A656-CB948C639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98" y="1189355"/>
            <a:ext cx="4770502" cy="44168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8B1F8F-32EC-4C06-9E2F-D5495B50C8DD}"/>
              </a:ext>
            </a:extLst>
          </p:cNvPr>
          <p:cNvSpPr txBox="1"/>
          <p:nvPr/>
        </p:nvSpPr>
        <p:spPr>
          <a:xfrm>
            <a:off x="5925138" y="1066800"/>
            <a:ext cx="77724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117DFF-4A2E-4D32-B815-355CA5779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9612" y="1594738"/>
            <a:ext cx="3431115" cy="3668524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Outreach and awareness is Education led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Tip processing is Law Enforcement (DPS) led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Response is from all three partners,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including community partners; </a:t>
            </a:r>
            <a:r>
              <a:rPr lang="en-US" sz="2000" dirty="0"/>
              <a:t>parental involvement is key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of SafeVoice platform to communicate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Partnership supports collaboration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D8BE4-B66E-4EDD-BB94-A5FEB28CE549}"/>
              </a:ext>
            </a:extLst>
          </p:cNvPr>
          <p:cNvSpPr txBox="1"/>
          <p:nvPr/>
        </p:nvSpPr>
        <p:spPr>
          <a:xfrm>
            <a:off x="4392893" y="1892895"/>
            <a:ext cx="10935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School Districts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8DACBE-734E-483F-BB74-022470E1810E}"/>
              </a:ext>
            </a:extLst>
          </p:cNvPr>
          <p:cNvSpPr txBox="1"/>
          <p:nvPr/>
        </p:nvSpPr>
        <p:spPr>
          <a:xfrm>
            <a:off x="7239000" y="1899840"/>
            <a:ext cx="10935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Charter Schools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F7741-5134-474A-9382-C5FAE81D0228}"/>
              </a:ext>
            </a:extLst>
          </p:cNvPr>
          <p:cNvSpPr txBox="1"/>
          <p:nvPr/>
        </p:nvSpPr>
        <p:spPr>
          <a:xfrm>
            <a:off x="3528283" y="4280959"/>
            <a:ext cx="7887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D3CD43-4527-435A-8EE8-896FA0A60416}"/>
              </a:ext>
            </a:extLst>
          </p:cNvPr>
          <p:cNvSpPr txBox="1"/>
          <p:nvPr/>
        </p:nvSpPr>
        <p:spPr>
          <a:xfrm>
            <a:off x="4267200" y="2667000"/>
            <a:ext cx="87078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School Police Depts.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2AE530A-749A-4D1F-BDE9-C853A06B8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2286000" cy="1371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618E21-DE56-4820-9999-67A2D6D69168}"/>
              </a:ext>
            </a:extLst>
          </p:cNvPr>
          <p:cNvSpPr txBox="1"/>
          <p:nvPr/>
        </p:nvSpPr>
        <p:spPr>
          <a:xfrm>
            <a:off x="4775152" y="5181598"/>
            <a:ext cx="12446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Local LE Agencies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3C5001-0185-4E4B-ABBE-B6AC722E3ADE}"/>
              </a:ext>
            </a:extLst>
          </p:cNvPr>
          <p:cNvSpPr txBox="1"/>
          <p:nvPr/>
        </p:nvSpPr>
        <p:spPr>
          <a:xfrm>
            <a:off x="7467600" y="2667000"/>
            <a:ext cx="12098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School Social Workers &amp; Counselors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CAFD95-1856-416C-9F06-13D30A7AA5DF}"/>
              </a:ext>
            </a:extLst>
          </p:cNvPr>
          <p:cNvSpPr txBox="1"/>
          <p:nvPr/>
        </p:nvSpPr>
        <p:spPr>
          <a:xfrm>
            <a:off x="8287004" y="4280959"/>
            <a:ext cx="7807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MCRT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D9B9E7-213B-406B-B03F-AE50CEFC976E}"/>
              </a:ext>
            </a:extLst>
          </p:cNvPr>
          <p:cNvSpPr txBox="1"/>
          <p:nvPr/>
        </p:nvSpPr>
        <p:spPr>
          <a:xfrm>
            <a:off x="6681966" y="5181600"/>
            <a:ext cx="12321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Local BH Agencies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DC5A5F3F-CB4E-466F-AEF5-8CF4C4445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612" y="1123692"/>
            <a:ext cx="483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  <a:latin typeface="+mj-lt"/>
              </a:rPr>
              <a:t>Intent:  Safety &amp; Well-Being</a:t>
            </a:r>
          </a:p>
        </p:txBody>
      </p:sp>
    </p:spTree>
    <p:extLst>
      <p:ext uri="{BB962C8B-B14F-4D97-AF65-F5344CB8AC3E}">
        <p14:creationId xmlns:p14="http://schemas.microsoft.com/office/powerpoint/2010/main" val="367441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2AFB-ED48-4968-B75D-0D4D26CD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Process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D8B3087-DE09-463E-9AFE-84A1EF510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62515"/>
              </p:ext>
            </p:extLst>
          </p:nvPr>
        </p:nvGraphicFramePr>
        <p:xfrm>
          <a:off x="990600" y="1600200"/>
          <a:ext cx="7010399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id="{D08B0F4A-D88C-4455-BCE7-812EAE9C58A3}"/>
              </a:ext>
            </a:extLst>
          </p:cNvPr>
          <p:cNvSpPr/>
          <p:nvPr/>
        </p:nvSpPr>
        <p:spPr>
          <a:xfrm>
            <a:off x="4320987" y="3403036"/>
            <a:ext cx="349623" cy="1168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FCEBA6-3966-4103-9279-E6BD66C81579}"/>
              </a:ext>
            </a:extLst>
          </p:cNvPr>
          <p:cNvCxnSpPr>
            <a:cxnSpLocks/>
          </p:cNvCxnSpPr>
          <p:nvPr/>
        </p:nvCxnSpPr>
        <p:spPr>
          <a:xfrm>
            <a:off x="5858960" y="2733303"/>
            <a:ext cx="985295" cy="63154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96A0F9-E99A-4849-AE7C-9A965DAD15FA}"/>
              </a:ext>
            </a:extLst>
          </p:cNvPr>
          <p:cNvCxnSpPr>
            <a:cxnSpLocks/>
          </p:cNvCxnSpPr>
          <p:nvPr/>
        </p:nvCxnSpPr>
        <p:spPr>
          <a:xfrm flipH="1">
            <a:off x="2514600" y="2409935"/>
            <a:ext cx="855080" cy="64673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96FEF8A-161F-40F1-B39E-44AEB952E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5943600"/>
            <a:ext cx="2295393" cy="8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5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7D67-6424-4C74-9758-69CEC56E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028B7-D41B-4A6F-8C1E-B2AA0B2A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144000" cy="5715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EAF769-9BFA-4011-BCB0-57666AD47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0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3452-68F3-42AD-92B4-247F35A8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36" y="152400"/>
            <a:ext cx="8065464" cy="7880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How does it work?  REALLY WELL! </a:t>
            </a:r>
            <a:br>
              <a:rPr lang="en-US" sz="21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P3campus.com – 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team member logs in to see and </a:t>
            </a:r>
            <a:r>
              <a:rPr lang="en-US" sz="2100" b="1" dirty="0" err="1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dispo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AE339-5DE8-4E76-A784-0FC3E0329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7" y="931752"/>
            <a:ext cx="8948466" cy="5117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71A63-9443-470C-B024-E78F63B06533}"/>
              </a:ext>
            </a:extLst>
          </p:cNvPr>
          <p:cNvSpPr txBox="1"/>
          <p:nvPr/>
        </p:nvSpPr>
        <p:spPr>
          <a:xfrm>
            <a:off x="4427316" y="2362200"/>
            <a:ext cx="3468065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P3 encrypts reports so reporter is anonymous; phone number, IP address, location are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known. Reporter may choose to share name and contact information to assist in resolving concern, whether it is a self-report or as a witness to an event, or a friend concerned for another friend.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043BF8A-2780-49B4-987F-342DB1B4B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33" y="5940716"/>
            <a:ext cx="2264697" cy="8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F435-100C-4027-A3C8-90ABFD8E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Our ask of you – introduce, remind, reinforce, encourage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respectful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CDA5F-9471-47B1-9850-71693256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412584"/>
            <a:ext cx="6447501" cy="3293012"/>
          </a:xfrm>
        </p:spPr>
        <p:txBody>
          <a:bodyPr>
            <a:normAutofit/>
          </a:bodyPr>
          <a:lstStyle/>
          <a:p>
            <a:r>
              <a:rPr lang="en-US" sz="2100" b="1" dirty="0"/>
              <a:t>3 ways to report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1AE44-2F77-4FD1-B72F-A3D63DFD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19" y="2412585"/>
            <a:ext cx="4088273" cy="17029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56567A-3E49-42B9-94C6-9A66A179E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5943600"/>
            <a:ext cx="2355833" cy="8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CB85-EF68-4843-961F-978352D7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2" y="485405"/>
            <a:ext cx="8047957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word about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Appropriate and Respectful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1A9CE-0E5D-4D77-8D2A-A38A25298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13" y="1661425"/>
            <a:ext cx="3030141" cy="479822"/>
          </a:xfrm>
        </p:spPr>
        <p:txBody>
          <a:bodyPr/>
          <a:lstStyle/>
          <a:p>
            <a:r>
              <a:rPr lang="en-US" b="1" dirty="0">
                <a:solidFill>
                  <a:srgbClr val="006699"/>
                </a:solidFill>
              </a:rPr>
              <a:t>SafeVoice is here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4B6CD-76C2-4009-9A51-EBA65AD9C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013" y="2343150"/>
            <a:ext cx="3030141" cy="2963466"/>
          </a:xfrm>
        </p:spPr>
        <p:txBody>
          <a:bodyPr>
            <a:normAutofit fontScale="92500"/>
          </a:bodyPr>
          <a:lstStyle/>
          <a:p>
            <a:r>
              <a:rPr lang="en-US" sz="1950" dirty="0">
                <a:solidFill>
                  <a:srgbClr val="006699"/>
                </a:solidFill>
              </a:rPr>
              <a:t>Protect students from bullying and school violence</a:t>
            </a:r>
          </a:p>
          <a:p>
            <a:r>
              <a:rPr lang="en-US" sz="1950" dirty="0">
                <a:solidFill>
                  <a:srgbClr val="006699"/>
                </a:solidFill>
              </a:rPr>
              <a:t>Help students speak up for  their friends &amp; themselves</a:t>
            </a:r>
          </a:p>
          <a:p>
            <a:r>
              <a:rPr lang="en-US" sz="1950" dirty="0">
                <a:solidFill>
                  <a:srgbClr val="006699"/>
                </a:solidFill>
              </a:rPr>
              <a:t>Help parents who have already spoken directly to teachers and principals, yet feel they have not been heard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815F0-1E66-4086-8E9E-C5A263E87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08801" y="1715280"/>
            <a:ext cx="3031331" cy="47982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It is not for: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B049F-AB9E-4DFB-A807-EB2FA3D41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08802" y="2295895"/>
            <a:ext cx="3031331" cy="30861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False reports, peer conflict, or pranks</a:t>
            </a:r>
          </a:p>
          <a:p>
            <a:r>
              <a:rPr lang="en-US" sz="1800" dirty="0">
                <a:solidFill>
                  <a:srgbClr val="C00000"/>
                </a:solidFill>
              </a:rPr>
              <a:t>Complaints and grievances that are not related to school safety and student well-being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6699"/>
                </a:solidFill>
              </a:rPr>
              <a:t>These take </a:t>
            </a:r>
            <a:r>
              <a:rPr lang="en-US" sz="1800" b="1" i="1" dirty="0">
                <a:solidFill>
                  <a:srgbClr val="006699"/>
                </a:solidFill>
              </a:rPr>
              <a:t>life saving </a:t>
            </a:r>
            <a:r>
              <a:rPr lang="en-US" sz="1800" b="1" dirty="0">
                <a:solidFill>
                  <a:srgbClr val="006699"/>
                </a:solidFill>
              </a:rPr>
              <a:t>time from the Comm Center</a:t>
            </a:r>
          </a:p>
          <a:p>
            <a:r>
              <a:rPr lang="en-US" sz="1800" dirty="0">
                <a:solidFill>
                  <a:srgbClr val="C00000"/>
                </a:solidFill>
              </a:rPr>
              <a:t>Harassing other students or adults in the school</a:t>
            </a:r>
          </a:p>
          <a:p>
            <a:pPr marL="0" indent="0">
              <a:buNone/>
            </a:pPr>
            <a:r>
              <a:rPr lang="en-US" sz="1650" b="1" i="1" dirty="0">
                <a:solidFill>
                  <a:srgbClr val="C00000"/>
                </a:solidFill>
              </a:rPr>
              <a:t>False and malicious reporting can cause reporter to void anonymity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DB9DA7A-C998-4866-8C06-CF444E613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25" y="6011812"/>
            <a:ext cx="1962970" cy="721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7D1CBF-A289-469A-9445-50E2754D507D}"/>
              </a:ext>
            </a:extLst>
          </p:cNvPr>
          <p:cNvSpPr txBox="1"/>
          <p:nvPr/>
        </p:nvSpPr>
        <p:spPr>
          <a:xfrm>
            <a:off x="152400" y="5818597"/>
            <a:ext cx="3758717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Please reinforce these points as you talk with your child about SafeVoice </a:t>
            </a:r>
          </a:p>
        </p:txBody>
      </p:sp>
    </p:spTree>
    <p:extLst>
      <p:ext uri="{BB962C8B-B14F-4D97-AF65-F5344CB8AC3E}">
        <p14:creationId xmlns:p14="http://schemas.microsoft.com/office/powerpoint/2010/main" val="40827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ndepp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ndeppt1</Template>
  <TotalTime>3854</TotalTime>
  <Words>707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ndeppt1</vt:lpstr>
      <vt:lpstr>PowerPoint Presentation</vt:lpstr>
      <vt:lpstr>Nevada’s Approach to Tip Reporting Systems</vt:lpstr>
      <vt:lpstr>SafeVoice is now a requirement for all public schools per NRS (SB212 of 2017 session), also</vt:lpstr>
      <vt:lpstr>PowerPoint Presentation</vt:lpstr>
      <vt:lpstr>The Process</vt:lpstr>
      <vt:lpstr>PowerPoint Presentation</vt:lpstr>
      <vt:lpstr>How does it work?  REALLY WELL!  P3campus.com – team member logs in to see and dispo tips</vt:lpstr>
      <vt:lpstr>Our ask of you – introduce, remind, reinforce, encourage respectful use</vt:lpstr>
      <vt:lpstr>A word about          Appropriate and Respectful</vt:lpstr>
      <vt:lpstr>PowerPoint Presentation</vt:lpstr>
      <vt:lpstr>PowerPoint Presentation</vt:lpstr>
      <vt:lpstr>PowerPoint Presentation</vt:lpstr>
      <vt:lpstr>A message from David King, an Assistant Principle in Colorado about Safe2Tell, which uses the same technology and similar approach 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Roxanne Starbuck</dc:creator>
  <cp:lastModifiedBy>Sarah Adler</cp:lastModifiedBy>
  <cp:revision>86</cp:revision>
  <dcterms:created xsi:type="dcterms:W3CDTF">2016-03-03T23:46:26Z</dcterms:created>
  <dcterms:modified xsi:type="dcterms:W3CDTF">2018-07-31T13:24:38Z</dcterms:modified>
</cp:coreProperties>
</file>